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  <p:sldId id="268" r:id="rId14"/>
    <p:sldId id="269" r:id="rId15"/>
    <p:sldId id="270" r:id="rId16"/>
    <p:sldId id="271" r:id="rId17"/>
    <p:sldId id="272" r:id="rId18"/>
    <p:sldId id="273" r:id="rId1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AF90DC-3FF3-4500-88A8-3ADCD7C5A4D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95240-0E60-4310-B9BB-2845CA2DF2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B95A9-BEA3-4796-86A5-F40F77B7127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D5A8-AC51-4330-A3E5-95A0D3465A3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71616D-15C5-4038-8CBB-EB4316002404}" type="slidenum">
              <a:t>‹#›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7923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9859F-A8CA-4DAB-90B9-02B909A97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11027-DD00-47A0-8F0D-64442E9FD1C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A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D87A06-68C4-46AD-BEB4-0AC58DCAA57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2DDE3-D62D-4D07-ACE9-18D1C9C80F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8674E-078A-470F-A13A-908AA479CDD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E2647-552C-4FBC-A064-7BA403F089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2C47369-B660-492B-A23C-B0EBB87FCD38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932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AU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 Regular" pitchFamily="2"/>
        <a:cs typeface="Free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AE9899D-230F-4B15-8942-0219663E22B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2E8B6-EB9E-4F39-BAA5-74B8AFD25B8A}" type="slidenum">
              <a:t>1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47FB120-8CCF-45E1-B655-3D6D7AAB3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264978B-9335-449B-8124-3DF74EF4A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94CFBD5-1CDB-4854-8E74-0F7D86B6378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5F17E6-88B0-4EB2-9E85-6D3FFA2313A6}" type="slidenum">
              <a:t>10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3AC945C-2DB8-4942-8106-553204717DE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2CDA47-6FA4-44BB-8400-F25800CD3AA2}" type="slidenum">
              <a:t>10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A8B9A713-032C-4FF4-ADE0-EF75391A7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BB25D880-4B69-4A57-BA48-D780734C15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4124E0F-3ED3-448D-933B-D45B41BEA0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CDCD4B-E7F9-45E9-87A2-68D4E6DB892F}" type="slidenum">
              <a:t>11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56E08EA-F869-4460-8A1B-37F8B3CCCAE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CCC9D1-C52D-43FC-A051-C4050BBF9941}" type="slidenum">
              <a:t>11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9C5DE32B-74D6-4870-84E3-8950489C9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A0BC8C2F-02BF-4FC4-97F1-B6E91E5A11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2258C64-AC57-4450-8E79-52CD8C0EF46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44E30C-AD74-4299-BA0A-C751A117AE25}" type="slidenum">
              <a:t>12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325C195-3954-4856-B6CE-58ECA3576B9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EDC89B-4C04-4D0B-A68C-9F690127C1CE}" type="slidenum">
              <a:t>12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C26E7B2D-543A-44AC-8403-CC2BAF55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91364CBD-603A-49E6-8D9A-D0FD131A7A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B36A0C5-C543-4F8F-967F-DA98C92CE62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979FD9-1A23-4FE0-8BDF-96FF8E52E88F}" type="slidenum">
              <a:t>13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A542263-5E2B-444A-AEB6-706A0C2E13B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6890D4-E7A2-4449-A5D9-3BA56F090332}" type="slidenum">
              <a:t>13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15B9DF40-F073-4904-9FD8-0B10AE262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1435AA4A-D616-4BCE-A74F-F9BE8CFF55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6A5306C-6937-430D-BD14-0C877F5DB01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203A83-9C6F-4983-90CB-EA0CFB3697B6}" type="slidenum">
              <a:t>14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F56EB35-FE19-46AC-9B29-74072D1AA9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BE9423-3268-459B-A5A9-722718E6A937}" type="slidenum">
              <a:t>14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DDF2D447-8553-459E-A47C-0A1AEBF8F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19A7C6D3-CADD-438E-B988-7ADA77ACEB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7102B9A-63BD-4B5E-86BB-B4B6DCA08E5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D1FD02-EA54-47D5-B972-EF221C23CC93}" type="slidenum">
              <a:t>15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2B410063-EC71-4E3C-ACC4-9BA95D024D9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ABA956-31E4-41CE-801E-E81A485951BF}" type="slidenum">
              <a:t>15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92B3BB54-8D95-4584-A515-59AF3FED5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D1260816-CADE-4CE3-9800-21A41086A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9492F31-B893-4AF5-BAE6-E15513C40A0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245DB6-12F2-4F60-8A68-39E3CC1770BF}" type="slidenum">
              <a:t>16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8821137-98EE-4BF6-A538-496AA6F29AA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AE4F05-78B4-43DF-AA00-7B8ADA8FEEEE}" type="slidenum">
              <a:t>16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D1B73059-6FD7-47B3-A66D-BB8F4C0DF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00A94012-6B86-451B-97D9-89FAB1218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C37C001-3C5D-48CC-ADFA-FE369C0149D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8D1672-BD96-4809-AE79-1348664902F6}" type="slidenum">
              <a:t>17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F78A51A-EF87-43D9-ACF9-845035A646E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DFC848-1E2F-40B1-92F8-CBB24A715BF3}" type="slidenum">
              <a:t>17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B43D2C39-D4ED-4EB5-B5C6-6B27AB394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82DFCECC-2E3F-4304-8869-15794B4D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5F6DF10-A568-411F-814C-CEE44DCFCAC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20DBDF-9514-4F69-A04C-6D51E8FD04D3}" type="slidenum">
              <a:t>18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567C8F8-B674-4BA6-88E8-39F91DF48A1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0C1946-66E4-4924-86DF-22F61B630C49}" type="slidenum">
              <a:t>18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7B5870A6-FEFA-4725-A850-2EDD0CBE5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29D7936A-3605-4349-9286-63D85AEF61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56B0646-EE35-4853-9291-CE17C833D58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BB5120-B049-4534-96D5-36AB24DB9AC8}" type="slidenum">
              <a:t>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A1E7F02-583D-492E-8BAE-19B12556ED9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FEAFC4-5592-4894-85E7-1E1645ADB8FD}" type="slidenum">
              <a:t>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E64F1A16-0675-47BB-BD4E-6378FAC70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5FB5EA12-B9AC-4F0D-95BE-57220BA0B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E57F550-238A-46CC-B947-FAB518748B7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A2B14D-F113-4767-8A16-F383E427F63A}" type="slidenum">
              <a:t>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2FECB31-E25F-42C6-808A-DD83B9482CF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1BB59C-66B7-4636-AF53-24588F03FF0D}" type="slidenum">
              <a:t>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C6165C29-6A6F-4986-BA37-5DB6CFC90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2824375D-E41B-40EC-8B10-0888E89A0F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1FD3E3A-57BE-453A-8B3C-2714D134749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3B0BD2-B594-49BB-A741-01A72EB84E0F}" type="slidenum">
              <a:t>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CF0151F-76CE-458C-9058-7E18F96AF1C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410E86-9DDC-4E8E-86EF-17D93CBEBC7C}" type="slidenum">
              <a:t>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395AC706-EE12-4D87-BC21-F1F341AAA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7CE6A324-6E9A-4CCE-85B1-216E847D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463968A-8B01-4F19-BB3F-3F865EDC4EA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C2FBB5-8623-4CF1-A815-8B73FFD2C12D}" type="slidenum">
              <a:t>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8078C35-9072-494A-BC46-7AF2EF9D826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B661F3-26C0-43D2-A8A3-A1850D253CC6}" type="slidenum">
              <a:t>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392FF592-ED7D-4B08-8528-5213554DD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5DB48252-E452-45AE-82E9-D30ED7DAC5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94B4F7B-0223-4B57-9E74-AF5870B42A4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607BA7-B0E9-407E-AD0F-E2E6D3EDC105}" type="slidenum">
              <a:t>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D346A20A-EBEF-4BCD-9A7C-8635290C5AB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9CE740-A50A-49FF-BC35-4046788B879D}" type="slidenum">
              <a:t>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8957A5F1-E3C5-454B-8A1A-B5946BF21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B6139B31-A30D-4F03-9785-00CC74E5B9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738DC5-66CE-44DB-B2C9-2B8C220EC72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EEA7F3-90CB-465E-9451-06DC09BD056A}" type="slidenum">
              <a:t>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5DD425A-7EDF-4A4A-9515-1C4E032BE76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96F7C2-A1E4-4687-8585-6056C369A813}" type="slidenum">
              <a:t>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29F71F83-7018-42BE-8851-52EAA8471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3D7E4C46-AC00-4144-9858-B11E97C625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350A606-1394-49B8-A86F-C6FF639F5BB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23450D-EB45-4D43-BF05-4E33883171E4}" type="slidenum">
              <a:t>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B04E072-5F01-478E-AE1D-CA41D36E02E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B2A409-04A0-48E2-9258-37F7E1E5C6CA}" type="slidenum">
              <a:t>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70D49506-FAD5-4226-8129-A3DAE2987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09E0B18E-C394-4A54-9DC8-4243819AAF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D375970-1E54-4982-B903-BDBD8D9AF0B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E66917-81B7-4A7A-8C8D-592D8007126F}" type="slidenum">
              <a:t>9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DFEC8401-F16F-4BCD-BC59-77B4A3915DC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C4B86F-B83A-4E32-89C5-6EB4B519CA24}" type="slidenum">
              <a:t>9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84F502F5-A64F-4D71-B155-5167F30DC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9FCCCF6B-E97E-457E-B695-2C8A0B33D4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8B30-375C-4E04-AAFB-CEFAB68093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76492-0321-4CFC-8A55-9EC12C6842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9B02-A025-4B2A-ACC4-266FDD2DF1B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4CF5C-EF68-459B-BB86-F18A817A94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E3AA0-4580-4102-A898-0C35377C82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99B2B9-5E9C-4380-A081-D31D8AE38ED1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26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E78D-BC00-4806-B44F-BF12D31FA8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B865D-EE41-4CA2-B402-97C2E8D7039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69A46-ADFB-4D97-A50A-4254AF3FC9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EEB3C-D135-4A4D-A38B-E0EC5201BE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AF0AF-7FC0-46FB-8632-311C31F14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27CB7-162E-4695-BDB6-F35906516CCD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31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8349F-334F-4A4A-8889-295242DFB2A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5851437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4DA2B-B0A3-4990-9081-058D3451419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585143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CD078-DFB3-4875-8F0A-CB56100D8E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7EC71-3990-4667-8E83-CA14C7D39E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2A21A-3925-438C-B076-DFBBA4F896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E0603D-E070-47F4-B184-87A842EB6D8A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8465-E8FF-4F87-BF60-8124A79B42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1755-E79B-49BC-B015-2135072D41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384438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D62B-631B-4524-8447-4BE57A9C8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65B1-7A83-4101-BFCB-252D2D053C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ABE88-339B-42C4-ACE7-40ADFE8A8C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8C9CE1-8CA1-4530-8D8B-C9C3C312CC95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6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9BC7-52E7-4FA9-8A48-DA168D6D4A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43A7A-0465-4365-969B-3B9002F66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C9185-2065-49E3-94B2-58C12FF2FD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96FC6-E676-47E5-B8DF-83596B85E1B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A54C-2F01-45FE-9546-280BD828D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9F09CF-4F2C-4893-A8B9-F2EDA903D175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67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53F6-E3EB-4255-A437-8581FFC4164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DB25-7030-47B3-815C-00C99ECD49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384804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035C7-88F6-4E2B-895F-88E535AEDE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384804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2F7C-5A49-490F-B81B-E520399A42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7338E-15BB-4F68-8C64-AA991A91DE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914E7-85CE-4A94-902E-284A62C935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8E05CE-89C9-4527-8AD5-8FBD56C3290E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17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608-C757-41AC-B6B6-84323A8CE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3E332-6686-47E3-B25B-48732D209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275AF-6D2A-43F7-ABDB-45688C1C78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E7723-5425-4035-90B2-F8003BDC26A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F5A8F-1CF4-420F-A4ED-F21231286C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37E79-1E73-4264-AA94-F7F78FC176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D654E-1B1B-47BB-900E-9DE4ED0236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69B84-E127-456F-B5F9-923A9419CB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29807-4FA4-4FC7-88D6-EBE0FECB955D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70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E969-D20A-40BF-8F11-A4BAFC4C5F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0DD3B-8B26-4DA6-8FDE-9AF9B05AAA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79792-66C7-44B0-8E71-82C03B7D48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5F943-1807-4411-AB45-06153B01B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C0C14B-D6FC-462E-9210-4BB7135734A4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18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D386E-1AF7-47FA-A14A-976031FAD1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A4466-BEC1-4937-B713-ED26AB49A0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2BB39-AB56-4112-B27C-D174A0A6F7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5FEFA0-A087-45F6-ADC9-48CE81D730F3}" type="slidenum">
              <a:t>‹#›</a:t>
            </a:fld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F96A66-259F-4AC1-B9D3-605D2A8E54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396516-673A-4AAB-AA15-9DD243141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384081"/>
          </a:xfrm>
        </p:spPr>
        <p:txBody>
          <a:bodyPr/>
          <a:lstStyle>
            <a:lvl1pPr>
              <a:defRPr lang="en-AU"/>
            </a:lvl1pPr>
          </a:lstStyle>
          <a:p>
            <a:pPr lvl="0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60030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175E-C991-4318-8418-17AEB3955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344E-2163-4877-A907-2866C18F7E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76B66-924E-43E1-99AC-9669F0BE578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D55CE-E17E-4F16-9140-420D1A134D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FFB8-732C-4DAD-A2BD-7C84E3E1E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4CAD5-E2A1-4E75-A34B-56266A052F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8E5012-B034-465A-949A-728F21511F04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857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ABD6-8E1E-4923-9983-8DEBEB405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8E082-C947-4A6B-9FA0-98C8D3F64B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0B440-B4F0-436F-8BBA-64515D73B7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5C829-E0D2-4EDD-8F5A-823561249A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7F73B-34B0-4195-90F4-4976BABB5D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2FB04-2713-41D7-BEBA-29F66D632D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A5C613-072A-4A85-89F8-21A28E9EB443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39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DAABC-8DB9-4B2A-BDD7-7C928D2FB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CE1A2-6018-4D28-BB2E-17939B75B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0B36-9F9E-4C82-8AED-CC220EBC45F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0C6E8-40F9-471E-9640-DC0FE3E44D0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3C538-67F8-40CE-BB6C-F74B8161978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ED0C706-8958-4087-9E35-6663F29C778A}" type="slidenum"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AU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  <a:ea typeface="Noto Sans CJK SC Regular" pitchFamily="2"/>
          <a:cs typeface="Free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SzPct val="45000"/>
        <a:buFont typeface="StarSymbol"/>
        <a:buChar char="●"/>
        <a:tabLst/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  <a:ea typeface="Noto Sans CJK SC Regular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75000"/>
        <a:buFont typeface="StarSymbol"/>
        <a:buChar char="–"/>
        <a:tabLst/>
        <a:defRPr lang="en-US" sz="2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●"/>
        <a:tabLst/>
        <a:defRPr lang="en-US" sz="20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75000"/>
        <a:buFont typeface="StarSymbol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D72274-560E-4EC8-9926-9D86509996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E81C251-B942-4ED5-A8ED-7FA0FCE6F533}"/>
              </a:ext>
            </a:extLst>
          </p:cNvPr>
          <p:cNvSpPr txBox="1"/>
          <p:nvPr/>
        </p:nvSpPr>
        <p:spPr>
          <a:xfrm>
            <a:off x="1764362" y="-2157"/>
            <a:ext cx="6335639" cy="10101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44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Final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EB540-DFCA-4B58-9CF3-3206D692A48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EF67B66-0624-4DFD-B7D6-A393BE6FD986}"/>
              </a:ext>
            </a:extLst>
          </p:cNvPr>
          <p:cNvSpPr txBox="1"/>
          <p:nvPr/>
        </p:nvSpPr>
        <p:spPr>
          <a:xfrm>
            <a:off x="34564" y="1140119"/>
            <a:ext cx="4913638" cy="64618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Project outline (reminder)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APR Internship August '19 – March '20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Presentation ready visualisations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NCI data management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Analysis of model output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Project outputs (so far)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Objectives 1-4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Several plots presented by Mika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Poster at ACCOMC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Oral presentation for RFS clients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Other stuff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Pyrocumulonimbus (PCB) analysis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Validation of potential PCB prediction code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Framework for model output visualisations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Measurement comparisons where available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2.6 conferences, many seminars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Trajectory modelling preliminary work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DD404842-48D4-4AF3-AF95-75B2265F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275" y="968404"/>
            <a:ext cx="5248436" cy="46025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8CCCEC1B-4CBA-40EF-A84B-2D182AE9E8A0}"/>
              </a:ext>
            </a:extLst>
          </p:cNvPr>
          <p:cNvSpPr/>
          <p:nvPr/>
        </p:nvSpPr>
        <p:spPr>
          <a:xfrm>
            <a:off x="5384883" y="5006522"/>
            <a:ext cx="3409203" cy="8074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0"/>
              <a:gd name="f10" fmla="abs f4"/>
              <a:gd name="f11" fmla="abs f5"/>
              <a:gd name="f12" fmla="abs f6"/>
              <a:gd name="f13" fmla="+- 2700000 f2 0"/>
              <a:gd name="f14" fmla="*/ f9 f1 1"/>
              <a:gd name="f15" fmla="?: f10 f4 1"/>
              <a:gd name="f16" fmla="?: f11 f5 1"/>
              <a:gd name="f17" fmla="?: f12 f6 1"/>
              <a:gd name="f18" fmla="+- f13 0 f2"/>
              <a:gd name="f19" fmla="*/ f14 1 f3"/>
              <a:gd name="f20" fmla="*/ f15 1 21600"/>
              <a:gd name="f21" fmla="*/ f16 1 21600"/>
              <a:gd name="f22" fmla="*/ 21600 f15 1"/>
              <a:gd name="f23" fmla="*/ 21600 f16 1"/>
              <a:gd name="f24" fmla="+- f18 f2 0"/>
              <a:gd name="f25" fmla="+- f19 0 f2"/>
              <a:gd name="f26" fmla="min f21 f20"/>
              <a:gd name="f27" fmla="*/ f22 1 f17"/>
              <a:gd name="f28" fmla="*/ f23 1 f17"/>
              <a:gd name="f29" fmla="*/ f24 f8 1"/>
              <a:gd name="f30" fmla="val f27"/>
              <a:gd name="f31" fmla="val f28"/>
              <a:gd name="f32" fmla="*/ f29 1 f1"/>
              <a:gd name="f33" fmla="*/ f7 f26 1"/>
              <a:gd name="f34" fmla="+- f31 0 f7"/>
              <a:gd name="f35" fmla="+- f30 0 f7"/>
              <a:gd name="f36" fmla="+- 0 0 f32"/>
              <a:gd name="f37" fmla="*/ f34 1 2"/>
              <a:gd name="f38" fmla="*/ f35 1 2"/>
              <a:gd name="f39" fmla="+- 0 0 f36"/>
              <a:gd name="f40" fmla="+- f7 f37 0"/>
              <a:gd name="f41" fmla="+- f7 f38 0"/>
              <a:gd name="f42" fmla="*/ f39 f1 1"/>
              <a:gd name="f43" fmla="*/ f38 f26 1"/>
              <a:gd name="f44" fmla="*/ f37 f26 1"/>
              <a:gd name="f45" fmla="*/ f42 1 f8"/>
              <a:gd name="f46" fmla="*/ f40 f26 1"/>
              <a:gd name="f47" fmla="+- f45 0 f2"/>
              <a:gd name="f48" fmla="cos 1 f47"/>
              <a:gd name="f49" fmla="sin 1 f47"/>
              <a:gd name="f50" fmla="+- 0 0 f48"/>
              <a:gd name="f51" fmla="+- 0 0 f49"/>
              <a:gd name="f52" fmla="+- 0 0 f50"/>
              <a:gd name="f53" fmla="+- 0 0 f51"/>
              <a:gd name="f54" fmla="val f52"/>
              <a:gd name="f55" fmla="val f53"/>
              <a:gd name="f56" fmla="*/ f54 f38 1"/>
              <a:gd name="f57" fmla="*/ f55 f37 1"/>
              <a:gd name="f58" fmla="+- f41 0 f56"/>
              <a:gd name="f59" fmla="+- f41 f56 0"/>
              <a:gd name="f60" fmla="+- f40 0 f57"/>
              <a:gd name="f61" fmla="+- f40 f57 0"/>
              <a:gd name="f62" fmla="*/ f58 f26 1"/>
              <a:gd name="f63" fmla="*/ f60 f26 1"/>
              <a:gd name="f64" fmla="*/ f59 f26 1"/>
              <a:gd name="f65" fmla="*/ f61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62" y="f63"/>
              </a:cxn>
              <a:cxn ang="f25">
                <a:pos x="f62" y="f65"/>
              </a:cxn>
              <a:cxn ang="f25">
                <a:pos x="f64" y="f65"/>
              </a:cxn>
              <a:cxn ang="f25">
                <a:pos x="f64" y="f63"/>
              </a:cxn>
            </a:cxnLst>
            <a:rect l="f62" t="f63" r="f64" b="f65"/>
            <a:pathLst>
              <a:path>
                <a:moveTo>
                  <a:pt x="f33" y="f46"/>
                </a:moveTo>
                <a:arcTo wR="f43" hR="f44" stAng="f1" swAng="f0"/>
                <a:close/>
              </a:path>
            </a:pathLst>
          </a:custGeom>
          <a:noFill/>
          <a:ln w="5724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6C71B26-A4EB-42E3-AFA7-E49C89CD1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F2232-5AE0-4BE5-891F-A823B04E1015}"/>
              </a:ext>
            </a:extLst>
          </p:cNvPr>
          <p:cNvSpPr txBox="1"/>
          <p:nvPr/>
        </p:nvSpPr>
        <p:spPr>
          <a:xfrm>
            <a:off x="431999" y="6083996"/>
            <a:ext cx="9287999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 vertical updraft throughout the troposphere over the fire front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Cloud formation and downdrafts can be seen nearby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E857F-BC6A-40F5-875B-7D64ADAD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EEB262-B646-4C2E-8382-146D2D7165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PyroCB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B6AFF-D19E-4D97-B1E3-BB524166E4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8353-B003-4374-9DF8-10A2B749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6" b="10197"/>
          <a:stretch>
            <a:fillRect/>
          </a:stretch>
        </p:blipFill>
        <p:spPr>
          <a:xfrm>
            <a:off x="827998" y="935998"/>
            <a:ext cx="3815635" cy="4895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BB41A-B729-4429-AD19-6F6B7CA417E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9953"/>
          <a:stretch>
            <a:fillRect/>
          </a:stretch>
        </p:blipFill>
        <p:spPr>
          <a:xfrm>
            <a:off x="5111998" y="943560"/>
            <a:ext cx="3799798" cy="48880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A638B06-18B7-4EC5-9F47-16856425A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A86B2-8A9E-4F26-99A4-69507AACE13D}"/>
              </a:ext>
            </a:extLst>
          </p:cNvPr>
          <p:cNvSpPr txBox="1"/>
          <p:nvPr/>
        </p:nvSpPr>
        <p:spPr>
          <a:xfrm>
            <a:off x="431999" y="6083996"/>
            <a:ext cx="9287999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 vertical updraft throughout the troposphere over the fire front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Cloud formation and downdrafts can be seen nearby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06E9B-9B7A-4D15-B9A5-60F20AD2BD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F2FB01-1D93-4F65-9FAA-43F1D6015F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PyroCB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B9CD9-CFED-4DE1-B3A1-7DDA5E4B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37BBF-0FB1-47AB-B52E-92B2F510ADC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6" b="10197"/>
          <a:stretch>
            <a:fillRect/>
          </a:stretch>
        </p:blipFill>
        <p:spPr>
          <a:xfrm>
            <a:off x="827998" y="935998"/>
            <a:ext cx="3815635" cy="4895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9A960-9828-4BA1-91E0-0F34AC986BC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9953"/>
          <a:stretch>
            <a:fillRect/>
          </a:stretch>
        </p:blipFill>
        <p:spPr>
          <a:xfrm>
            <a:off x="5111998" y="943560"/>
            <a:ext cx="3799798" cy="48880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0741E159-E208-4974-B95B-672D371F9654}"/>
              </a:ext>
            </a:extLst>
          </p:cNvPr>
          <p:cNvSpPr/>
          <p:nvPr/>
        </p:nvSpPr>
        <p:spPr>
          <a:xfrm flipV="1">
            <a:off x="3240002" y="4560844"/>
            <a:ext cx="1403640" cy="549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5778F29E-DD52-43AB-B4B9-014060D4E593}"/>
              </a:ext>
            </a:extLst>
          </p:cNvPr>
          <p:cNvSpPr/>
          <p:nvPr/>
        </p:nvSpPr>
        <p:spPr>
          <a:xfrm flipV="1">
            <a:off x="5255998" y="3816001"/>
            <a:ext cx="2231995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EEC3BE92-4945-441E-8E03-9EBDE84C0C26}"/>
              </a:ext>
            </a:extLst>
          </p:cNvPr>
          <p:cNvSpPr/>
          <p:nvPr/>
        </p:nvSpPr>
        <p:spPr>
          <a:xfrm>
            <a:off x="4895999" y="4562279"/>
            <a:ext cx="1151997" cy="765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0A8A70A0-F0D1-4615-9E88-BB6C658EF5C1}"/>
              </a:ext>
            </a:extLst>
          </p:cNvPr>
          <p:cNvSpPr/>
          <p:nvPr/>
        </p:nvSpPr>
        <p:spPr>
          <a:xfrm>
            <a:off x="5039999" y="4536000"/>
            <a:ext cx="2592003" cy="5039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ED858-2061-4459-A3A5-C2F9B13EAFD9}"/>
              </a:ext>
            </a:extLst>
          </p:cNvPr>
          <p:cNvSpPr txBox="1"/>
          <p:nvPr/>
        </p:nvSpPr>
        <p:spPr>
          <a:xfrm>
            <a:off x="4392000" y="3960001"/>
            <a:ext cx="1007997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Updraft</a:t>
            </a: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007BDA9-347F-4850-B245-1AF2CEF64D6A}"/>
              </a:ext>
            </a:extLst>
          </p:cNvPr>
          <p:cNvSpPr/>
          <p:nvPr/>
        </p:nvSpPr>
        <p:spPr>
          <a:xfrm>
            <a:off x="7488003" y="5255998"/>
            <a:ext cx="1295997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AECF00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CF21E681-3F5A-4EDE-A9D3-27476967BFBD}"/>
              </a:ext>
            </a:extLst>
          </p:cNvPr>
          <p:cNvSpPr/>
          <p:nvPr/>
        </p:nvSpPr>
        <p:spPr>
          <a:xfrm>
            <a:off x="7343994" y="4032001"/>
            <a:ext cx="1567802" cy="15119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AECF00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B0053CB9-C3B4-4755-BA38-AD270576139B}"/>
              </a:ext>
            </a:extLst>
          </p:cNvPr>
          <p:cNvSpPr/>
          <p:nvPr/>
        </p:nvSpPr>
        <p:spPr>
          <a:xfrm>
            <a:off x="5975997" y="5543998"/>
            <a:ext cx="2736003" cy="2876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AECF00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6506A-E83B-45CD-852D-A371B3EFBB80}"/>
              </a:ext>
            </a:extLst>
          </p:cNvPr>
          <p:cNvSpPr txBox="1"/>
          <p:nvPr/>
        </p:nvSpPr>
        <p:spPr>
          <a:xfrm>
            <a:off x="8712000" y="5517718"/>
            <a:ext cx="1296363" cy="858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downdrafts</a:t>
            </a:r>
          </a:p>
        </p:txBody>
      </p:sp>
      <p:pic>
        <p:nvPicPr>
          <p:cNvPr id="17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B9DC7A8-EC97-41DF-92CC-50A8A3D5E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11059-CA26-4CEC-81D3-ECE3A686B8BA}"/>
              </a:ext>
            </a:extLst>
          </p:cNvPr>
          <p:cNvSpPr txBox="1"/>
          <p:nvPr/>
        </p:nvSpPr>
        <p:spPr>
          <a:xfrm>
            <a:off x="287999" y="6551996"/>
            <a:ext cx="9287999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Vertical wind speeds are affected by the fire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High horizontal wind speeds seen at base of scarp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E47B9-B626-4E92-8C43-4735506979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1613B9-973F-47D9-BA05-802A366AE0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Emberstorms?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C3BD9-8BE8-4409-9316-D7DB533277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0E00F-B63F-44AE-B5E4-2F3C6D01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744" t="992" r="7458" b="7339"/>
          <a:stretch>
            <a:fillRect/>
          </a:stretch>
        </p:blipFill>
        <p:spPr>
          <a:xfrm>
            <a:off x="612364" y="852476"/>
            <a:ext cx="3851635" cy="55555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9AA93-50FD-4DC4-BA47-52C4D77D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1721" t="1945" r="6952" b="7587"/>
          <a:stretch>
            <a:fillRect/>
          </a:stretch>
        </p:blipFill>
        <p:spPr>
          <a:xfrm>
            <a:off x="5003999" y="905758"/>
            <a:ext cx="3888001" cy="55018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1E3066-CCA9-4B23-998C-33647FA2C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_emberstorm">
            <a:hlinkClick r:id="" action="ppaction://media"/>
            <a:extLst>
              <a:ext uri="{FF2B5EF4-FFF2-40B4-BE49-F238E27FC236}">
                <a16:creationId xmlns:a16="http://schemas.microsoft.com/office/drawing/2014/main" id="{2DF0C26F-C843-4B15-A202-8AB7DC7DB9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347" t="28" r="8867" b="5687"/>
          <a:stretch/>
        </p:blipFill>
        <p:spPr>
          <a:xfrm>
            <a:off x="844061" y="11723"/>
            <a:ext cx="8241323" cy="7127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702F4-4A09-43D8-9472-455B62B71DA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B1A3B-1FA5-4A37-B783-8DD1A2C7F07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A8C4DB6-61AF-4397-A8BF-50AAA2F24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1A0ED-D320-42FF-ACFB-F633CD3A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18AD126-414D-46FA-8D08-B14B283F43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Clear Jump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2F273-470E-4D51-AA9F-CDDD17FBB2A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F800B4-5A98-4F8E-8597-A9068E8A2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9F131-4A5C-4315-ACCD-6D98499449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5826" r="8433" b="4207"/>
          <a:stretch>
            <a:fillRect/>
          </a:stretch>
        </p:blipFill>
        <p:spPr>
          <a:xfrm>
            <a:off x="1224363" y="1068842"/>
            <a:ext cx="7055638" cy="613116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318AA-A59D-443B-8478-57C44653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4FE69ED-70A1-4D9B-B57E-6D99C2533B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Cool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31AFE-9094-46A6-A1B5-B640365C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8F64924-D3B0-45A0-912B-D782A32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80E9F28-9527-4D28-BEEA-805CB452F1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710" t="23282" r="25474" b="16101"/>
          <a:stretch>
            <a:fillRect/>
          </a:stretch>
        </p:blipFill>
        <p:spPr>
          <a:xfrm>
            <a:off x="1295997" y="968404"/>
            <a:ext cx="7127638" cy="64868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610CC-DC78-4044-AA57-4847542F8A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2B50CE88-1BDD-459D-9F5B-CB7227F501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Other opportunities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233A6-39F7-447A-981E-27C02B054C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0948AFC-209B-40B1-A70C-019423B56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C7184E8-6A53-4FDD-8D58-06A536A240EA}"/>
              </a:ext>
            </a:extLst>
          </p:cNvPr>
          <p:cNvSpPr txBox="1"/>
          <p:nvPr/>
        </p:nvSpPr>
        <p:spPr>
          <a:xfrm>
            <a:off x="396355" y="1060201"/>
            <a:ext cx="6010918" cy="646200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Talk: RFS client meeting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Poster: ACCOMC CGASM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Attendance: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BOM R&amp;D conference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ACAWSI summer institute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AFAC fire conference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Seminars and webinars: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ACCESS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NWP validation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NCI data product access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…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Knowledge leeching: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NCI productivity experts are everywhere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Fire/Met/Modelling experts too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6A71B-CE03-4E2E-9C4F-102BB79D41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8" y="1259997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A660B14-B292-4516-A597-260AA1A171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Thanks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B60D7-F2FF-42F6-B6D3-CEBEF9F579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4003" y="2087995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6657D4-68FD-49F1-9EAF-F2A18682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639" y="899998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A52E7-8851-42ED-BB21-22748D30BAD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4681" y="2242081"/>
            <a:ext cx="2009522" cy="2091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6184180-CF4A-46F5-A0DF-150107C37A41}"/>
              </a:ext>
            </a:extLst>
          </p:cNvPr>
          <p:cNvSpPr txBox="1"/>
          <p:nvPr/>
        </p:nvSpPr>
        <p:spPr>
          <a:xfrm>
            <a:off x="7056004" y="5399998"/>
            <a:ext cx="1981084" cy="152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Mika Peace,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Jeff Kepert,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Harvey Ye,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Jenny Fisher,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Kevin Tory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5B7EB85-BF97-4434-AB9B-1D5968027A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363998" y="863998"/>
            <a:ext cx="4544284" cy="39232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20012CB8-35B1-47A7-8D77-91BFEBA4301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92243" y="3528002"/>
            <a:ext cx="5721117" cy="38160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0D7E0-A824-4C36-A6AF-1689390F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CBC72A2-8232-43BE-AC3B-267310C593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 dirty="0"/>
              <a:t>Uncoupled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1EADF-3C54-4FFB-BB25-F47F03F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A619127-BC7D-4362-9E9F-E6861D19D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BF831-2232-4C2E-8A8B-ABFDE50B7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4" y="1007998"/>
            <a:ext cx="6516009" cy="62778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DE3A61C-0361-426B-B945-059DFBDBB67D}"/>
              </a:ext>
            </a:extLst>
          </p:cNvPr>
          <p:cNvSpPr/>
          <p:nvPr/>
        </p:nvSpPr>
        <p:spPr>
          <a:xfrm>
            <a:off x="395999" y="6011997"/>
            <a:ext cx="7201439" cy="107999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9999">
              <a:alpha val="46000"/>
            </a:srgbClr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B3FF4-321C-4994-9289-F67A917623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66B0EE-7640-4272-BC8D-BBBF5E2E1D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ACCESS-Fire 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43E5-EB95-4C3C-9D5F-7AB0FE662B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39997" y="2015995"/>
            <a:ext cx="4125955" cy="1547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FD145-CA21-43B3-A533-38B725CF9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A08BF-4EE9-4EBE-9C92-14C4736A714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3999" y="1079997"/>
            <a:ext cx="5831997" cy="33793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C3FB9-0FF0-4D93-8035-BF4C8C62892F}"/>
              </a:ext>
            </a:extLst>
          </p:cNvPr>
          <p:cNvSpPr txBox="1"/>
          <p:nvPr/>
        </p:nvSpPr>
        <p:spPr>
          <a:xfrm>
            <a:off x="431999" y="4823999"/>
            <a:ext cx="8764203" cy="22143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Several model runs available currently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Three of the Waroona fire, one of the Sir Ivan fire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Fire intensity and spread based on prescribed fuel loads and modelled meteorology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Modelled meteorology affected by heat flux from the fire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Model CAN reproduce PyroCB (fire driven storm creation)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Process is sensitive to modelled boundary layer stability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Realistic fire spread is also achievable</a:t>
            </a:r>
          </a:p>
        </p:txBody>
      </p:sp>
      <p:pic>
        <p:nvPicPr>
          <p:cNvPr id="9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5FA7A01-36D9-4E3C-84AE-7CE92FCC3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49238-BBF7-4C75-9DD1-3D770A82CC91}"/>
              </a:ext>
            </a:extLst>
          </p:cNvPr>
          <p:cNvSpPr txBox="1"/>
          <p:nvPr/>
        </p:nvSpPr>
        <p:spPr>
          <a:xfrm>
            <a:off x="359999" y="5829839"/>
            <a:ext cx="9287999" cy="13701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On day 1</a:t>
            </a:r>
          </a:p>
          <a:p>
            <a:pPr marL="0" marR="0" lvl="1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escarpment reached, due to spotting (likely) driven by PyroCB</a:t>
            </a:r>
          </a:p>
          <a:p>
            <a:pPr marL="0" marR="0" lvl="1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quick westward run at the base of the scarp in the late evening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What do we see in the model?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6AF20-2DA9-4CE8-AC9E-1156D239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1A5625-2FC9-4D33-9B0D-17791B40D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Rate of spread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1835C-C1E7-42D0-930B-216E48A2B0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9C34D-5335-40B2-8285-39E5AFE1894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3998" y="950043"/>
            <a:ext cx="9010442" cy="45050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9C203BB-2302-4880-8846-477B0704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755591E-1D41-4637-9FC1-595B720A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reeform: Shape 1">
            <a:extLst>
              <a:ext uri="{FF2B5EF4-FFF2-40B4-BE49-F238E27FC236}">
                <a16:creationId xmlns:a16="http://schemas.microsoft.com/office/drawing/2014/main" id="{BFBD893E-5EF3-4404-AF31-2C79110B357D}"/>
              </a:ext>
            </a:extLst>
          </p:cNvPr>
          <p:cNvSpPr/>
          <p:nvPr/>
        </p:nvSpPr>
        <p:spPr>
          <a:xfrm>
            <a:off x="395999" y="6011997"/>
            <a:ext cx="8431920" cy="107999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9999">
              <a:alpha val="46000"/>
            </a:srgbClr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4C136C0-A6B6-403C-A9C8-A4F53AA17116}"/>
              </a:ext>
            </a:extLst>
          </p:cNvPr>
          <p:cNvSpPr txBox="1"/>
          <p:nvPr/>
        </p:nvSpPr>
        <p:spPr>
          <a:xfrm>
            <a:off x="431999" y="4823999"/>
            <a:ext cx="9287999" cy="21380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15 hours of burning (Jan 6: 0900-2300)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Spotting is prescribed (not built into fire model)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Shape is relatively well represented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Fire spread affects and is sensitive to surface winds, which require careful tuning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Too much instability causes runaway fire dynamics (spread is too fast)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Too much resistance to instability can dampen physical effects (e.g., PyroCB)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4A43E-5639-440D-8402-92920626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29882B71-0F50-4B9B-83EE-D5C3625C96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Rate of spread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56999-EC09-4535-8769-FE525AF364B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4E5D7-17C8-4224-8DA0-2F557FA87F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12095" t="25903" r="10051" b="24565"/>
          <a:stretch>
            <a:fillRect/>
          </a:stretch>
        </p:blipFill>
        <p:spPr>
          <a:xfrm>
            <a:off x="468355" y="846716"/>
            <a:ext cx="9071643" cy="3994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3A2C8-EAFB-4D1E-93F2-2309D3B3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458318B6-C32B-4E38-AA18-77E7546B71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Weather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AE16A-D28E-4C3D-A21B-8A126023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40637-2970-4B8E-B12A-8B9AA16ACD5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007" b="10212"/>
          <a:stretch>
            <a:fillRect/>
          </a:stretch>
        </p:blipFill>
        <p:spPr>
          <a:xfrm>
            <a:off x="143999" y="841321"/>
            <a:ext cx="9575999" cy="66697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2882F6-D78F-4B90-A39A-ED90E86AF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BE2AD-C22B-4498-B881-F7390157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7551042-813C-4BD5-9A10-4296601C07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Skew T log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04AB8-E9EA-4DEB-8BC9-79A1F9FFAF9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55C0300-48A5-43C0-8892-1EEBE59D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77AE-579D-43C5-B93F-2327507CD73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3078" y="1045076"/>
            <a:ext cx="6370917" cy="63709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D9154-B83D-46C8-9017-F79F77143773}"/>
              </a:ext>
            </a:extLst>
          </p:cNvPr>
          <p:cNvSpPr txBox="1"/>
          <p:nvPr/>
        </p:nvSpPr>
        <p:spPr>
          <a:xfrm>
            <a:off x="6407996" y="1871996"/>
            <a:ext cx="3456002" cy="43682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PFT = C (Z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)</a:t>
            </a:r>
            <a:r>
              <a:rPr lang="en-AU" sz="1800" b="0" i="0" u="none" strike="noStrike" kern="1200" cap="none" spc="0" baseline="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U b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PFT: PCB Fire power Threshold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  : constant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Z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 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 free convection altitude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  : wind speed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b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  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 Plume escape threshold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235BD-7E38-4098-A4C3-1E89C6EE3A97}"/>
              </a:ext>
            </a:extLst>
          </p:cNvPr>
          <p:cNvSpPr txBox="1"/>
          <p:nvPr/>
        </p:nvSpPr>
        <p:spPr>
          <a:xfrm>
            <a:off x="395999" y="5975997"/>
            <a:ext cx="9287999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Original run (lower BL stability) overshoots PFT threshold at 12:30 and 1630 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A4B87-CCB7-4C47-8A05-EA3E8CBA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C6BC86-C1A6-41C2-B2DA-EF1B40427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Firepower vs PFT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3230F-0AEC-4BF6-9416-D2F8A80E0D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A286CB-644D-4F75-AD8C-64893810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799" t="6417" r="8377" b="5393"/>
          <a:stretch>
            <a:fillRect/>
          </a:stretch>
        </p:blipFill>
        <p:spPr>
          <a:xfrm>
            <a:off x="359999" y="1079997"/>
            <a:ext cx="8968682" cy="46076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D06C73D-BB4A-42CF-A338-F47507C26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FDC265-3BF6-44D8-9B50-4A32AE0F3E33}"/>
              </a:ext>
            </a:extLst>
          </p:cNvPr>
          <p:cNvSpPr txBox="1"/>
          <p:nvPr/>
        </p:nvSpPr>
        <p:spPr>
          <a:xfrm>
            <a:off x="395999" y="5975997"/>
            <a:ext cx="9287999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Newer run (higher BL stability) does not overshoot PFT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PyroCB can be seen in the original run from about 1200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3224A-4AB0-46F9-A64E-A15E4FD0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C35A4FB-ACF3-4EDC-A773-B28F1FC236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Firepower vs PFT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ACE11-5A6D-453B-A260-3B2391CBDFB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73EEE-BA20-426D-8C78-679D7DCF6BA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988" t="5834" r="8188" b="5976"/>
          <a:stretch>
            <a:fillRect/>
          </a:stretch>
        </p:blipFill>
        <p:spPr>
          <a:xfrm>
            <a:off x="143999" y="984955"/>
            <a:ext cx="9503999" cy="48826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D9BFB24-96E4-4E01-97DD-D81442AF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FAE1F-99CC-46D9-B160-6768DF2D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7C59781-1487-4A8A-9E09-74A8085CA3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Firepower vs PFT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803BC-813C-464F-A9A3-F41BCDF327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E9C0D0-6C34-4D04-A9AD-02A9476D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75807-7603-49A3-99F2-F40DF932E15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299" t="9440" r="7090" b="2370"/>
          <a:stretch>
            <a:fillRect/>
          </a:stretch>
        </p:blipFill>
        <p:spPr>
          <a:xfrm>
            <a:off x="35999" y="1079997"/>
            <a:ext cx="10007641" cy="50947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F0C9ED5C-1A4A-436E-A79C-3D4E4E31667E}"/>
              </a:ext>
            </a:extLst>
          </p:cNvPr>
          <p:cNvSpPr txBox="1"/>
          <p:nvPr/>
        </p:nvSpPr>
        <p:spPr>
          <a:xfrm>
            <a:off x="395999" y="6120362"/>
            <a:ext cx="9287999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Latest run (higher BL stability, fewer limitations on fire spread)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PyroCB again could be expected from overshoots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529</Words>
  <Application>Microsoft Office PowerPoint</Application>
  <PresentationFormat>Custom</PresentationFormat>
  <Paragraphs>146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Liberation Sans</vt:lpstr>
      <vt:lpstr>Liberation Serif</vt:lpstr>
      <vt:lpstr>StarSymbol</vt:lpstr>
      <vt:lpstr>Default</vt:lpstr>
      <vt:lpstr>PowerPoint Presentation</vt:lpstr>
      <vt:lpstr>ACCESS-Fire modelling</vt:lpstr>
      <vt:lpstr>Rate of spread</vt:lpstr>
      <vt:lpstr>Rate of spread</vt:lpstr>
      <vt:lpstr>Weather summary</vt:lpstr>
      <vt:lpstr>Skew T log P</vt:lpstr>
      <vt:lpstr>Firepower vs PFT</vt:lpstr>
      <vt:lpstr>Firepower vs PFT</vt:lpstr>
      <vt:lpstr>Firepower vs PFT</vt:lpstr>
      <vt:lpstr>PyroCB</vt:lpstr>
      <vt:lpstr>PyroCB</vt:lpstr>
      <vt:lpstr>Emberstorms?</vt:lpstr>
      <vt:lpstr>PowerPoint Presentation</vt:lpstr>
      <vt:lpstr>Clear Jump</vt:lpstr>
      <vt:lpstr>Cool</vt:lpstr>
      <vt:lpstr>Other opportunities</vt:lpstr>
      <vt:lpstr>Thanks</vt:lpstr>
      <vt:lpstr>Uncoupled run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Greenslade</dc:creator>
  <cp:lastModifiedBy>Jesse Greenslade</cp:lastModifiedBy>
  <cp:revision>37</cp:revision>
  <dcterms:created xsi:type="dcterms:W3CDTF">2019-12-11T09:26:49Z</dcterms:created>
  <dcterms:modified xsi:type="dcterms:W3CDTF">2020-02-24T22:57:32Z</dcterms:modified>
</cp:coreProperties>
</file>